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Ubuntu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7C23B36-B896-4AC9-B04D-3BE769A7BEE4}">
  <a:tblStyle styleId="{B7C23B36-B896-4AC9-B04D-3BE769A7BE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Ubuntu-bold.fntdata"/><Relationship Id="rId21" Type="http://schemas.openxmlformats.org/officeDocument/2006/relationships/slide" Target="slides/slide16.xml"/><Relationship Id="rId43" Type="http://schemas.openxmlformats.org/officeDocument/2006/relationships/font" Target="fonts/Ubuntu-regular.fntdata"/><Relationship Id="rId24" Type="http://schemas.openxmlformats.org/officeDocument/2006/relationships/slide" Target="slides/slide19.xml"/><Relationship Id="rId46" Type="http://schemas.openxmlformats.org/officeDocument/2006/relationships/font" Target="fonts/Ubuntu-boldItalic.fntdata"/><Relationship Id="rId23" Type="http://schemas.openxmlformats.org/officeDocument/2006/relationships/slide" Target="slides/slide18.xml"/><Relationship Id="rId45" Type="http://schemas.openxmlformats.org/officeDocument/2006/relationships/font" Target="fonts/Ubuntu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26000"/>
              </a:srgbClr>
            </a:outerShdw>
          </a:effectLst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0" y="1757800"/>
            <a:ext cx="8520600" cy="10395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Produksjonsprediksjon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257175" y="2834125"/>
            <a:ext cx="88041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En utforskende undersøkelse av vindparkproduksjon.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847650" y="3967600"/>
            <a:ext cx="74487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1400">
                <a:latin typeface="Ubuntu"/>
                <a:ea typeface="Ubuntu"/>
                <a:cs typeface="Ubuntu"/>
                <a:sym typeface="Ubuntu"/>
              </a:rPr>
              <a:t>Av Christoffer Wibe Due, Fabian Dietrichson og Eirik Vikanes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 amt="83000"/>
          </a:blip>
          <a:srcRect b="9869" l="0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ctrTitle"/>
          </p:nvPr>
        </p:nvSpPr>
        <p:spPr>
          <a:xfrm>
            <a:off x="311700" y="1757800"/>
            <a:ext cx="8520600" cy="10395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Dagens modell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" name="Shape 117"/>
          <p:cNvSpPr txBox="1"/>
          <p:nvPr>
            <p:ph idx="1" type="subTitle"/>
          </p:nvPr>
        </p:nvSpPr>
        <p:spPr>
          <a:xfrm>
            <a:off x="257175" y="2834125"/>
            <a:ext cx="88041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Fokusert rund én vindpark - Ytre Vika</a:t>
            </a:r>
            <a:endParaRPr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Nåværende modell for produksjonsprediksjon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365225"/>
            <a:ext cx="5032500" cy="32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Benytte produksjonen for 2 timer siden som spådom for nåværende produksjon.</a:t>
            </a:r>
            <a:endParaRPr/>
          </a:p>
          <a:p>
            <a:pPr indent="-317500" lvl="1" marL="914400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no"/>
              <a:t>Fordeler:</a:t>
            </a:r>
            <a:endParaRPr b="1"/>
          </a:p>
          <a:p>
            <a: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o"/>
              <a:t>Enkelt</a:t>
            </a:r>
            <a:endParaRPr/>
          </a:p>
          <a:p>
            <a: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o"/>
              <a:t>Forutsigbart</a:t>
            </a:r>
            <a:endParaRPr/>
          </a:p>
          <a:p>
            <a: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o"/>
              <a:t>Brukbart estimat</a:t>
            </a:r>
            <a:endParaRPr/>
          </a:p>
          <a:p>
            <a:pPr indent="-3175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no"/>
              <a:t>Ulemper:</a:t>
            </a:r>
            <a:endParaRPr b="1"/>
          </a:p>
          <a:p>
            <a: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o"/>
              <a:t>Lav presisjon</a:t>
            </a:r>
            <a:endParaRPr/>
          </a:p>
          <a:p>
            <a: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o"/>
              <a:t>Gir feil prissetting av produksjon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994375" y="1900600"/>
            <a:ext cx="2409300" cy="2485800"/>
          </a:xfrm>
          <a:prstGeom prst="ellipse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5400000" dist="19050">
              <a:srgbClr val="9FC5E8">
                <a:alpha val="64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3600">
                <a:latin typeface="Ubuntu"/>
                <a:ea typeface="Ubuntu"/>
                <a:cs typeface="Ubuntu"/>
                <a:sym typeface="Ubuntu"/>
              </a:rPr>
              <a:t>2 timer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Dagens modell plottet for en hel måned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68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Dagens modell plottet for én dag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73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Visualisering av </a:t>
            </a:r>
            <a:r>
              <a:rPr lang="no">
                <a:latin typeface="Ubuntu"/>
                <a:ea typeface="Ubuntu"/>
                <a:cs typeface="Ubuntu"/>
                <a:sym typeface="Ubuntu"/>
              </a:rPr>
              <a:t>nøyaktigheten</a:t>
            </a:r>
            <a:r>
              <a:rPr lang="no">
                <a:latin typeface="Ubuntu"/>
                <a:ea typeface="Ubuntu"/>
                <a:cs typeface="Ubuntu"/>
                <a:sym typeface="Ubuntu"/>
              </a:rPr>
              <a:t> av dagens modell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313" y="1186775"/>
            <a:ext cx="610536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7674525" y="4345025"/>
            <a:ext cx="12303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/>
              <a:t>*  Alle data fra perioden 1.September til 17. Desember 2017</a:t>
            </a:r>
            <a:endParaRPr sz="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/>
              <a:t>(Ytre Vika Vindpark)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38" y="277100"/>
            <a:ext cx="8534874" cy="472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926050" y="523375"/>
            <a:ext cx="1230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>
                <a:latin typeface="Ubuntu"/>
                <a:ea typeface="Ubuntu"/>
                <a:cs typeface="Ubuntu"/>
                <a:sym typeface="Ubuntu"/>
              </a:rPr>
              <a:t>*  Alle data fra perioden 1.September til 17. Desember 2017</a:t>
            </a:r>
            <a:endParaRPr sz="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>
                <a:latin typeface="Ubuntu"/>
                <a:ea typeface="Ubuntu"/>
                <a:cs typeface="Ubuntu"/>
                <a:sym typeface="Ubuntu"/>
              </a:rPr>
              <a:t>(Ytre Vika Vindpark)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75" y="436225"/>
            <a:ext cx="8675500" cy="44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6712125" y="1278375"/>
            <a:ext cx="1230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>
                <a:latin typeface="Ubuntu"/>
                <a:ea typeface="Ubuntu"/>
                <a:cs typeface="Ubuntu"/>
                <a:sym typeface="Ubuntu"/>
              </a:rPr>
              <a:t>*  Alle data fra perioden 1.September til 17. Desember 2017</a:t>
            </a:r>
            <a:endParaRPr sz="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>
                <a:latin typeface="Ubuntu"/>
                <a:ea typeface="Ubuntu"/>
                <a:cs typeface="Ubuntu"/>
                <a:sym typeface="Ubuntu"/>
              </a:rPr>
              <a:t>(Ytre Vika Vindpark)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Noen konkrete tall fra Ytre Vika Vindpark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138" y="3941437"/>
            <a:ext cx="1729724" cy="7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875" y="3977575"/>
            <a:ext cx="1487150" cy="6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975" y="3941830"/>
            <a:ext cx="1487150" cy="67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824000" y="1463150"/>
            <a:ext cx="24303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Mean Absolute Error: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1050">
                <a:solidFill>
                  <a:schemeClr val="dk1"/>
                </a:solidFill>
                <a:highlight>
                  <a:srgbClr val="FFFFFF"/>
                </a:highlight>
              </a:rPr>
              <a:t>(MAE) is the mean of the absolute value of the errors.</a:t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3356850" y="1463150"/>
            <a:ext cx="24303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Root </a:t>
            </a:r>
            <a:r>
              <a:rPr lang="no"/>
              <a:t>Mean Squared Error: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1050">
                <a:solidFill>
                  <a:schemeClr val="dk1"/>
                </a:solidFill>
                <a:highlight>
                  <a:srgbClr val="FFFFFF"/>
                </a:highlight>
              </a:rPr>
              <a:t>(RMSE) is the square root of the mean of the squared errors.</a:t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6305600" y="1463150"/>
            <a:ext cx="24303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Mean Squared Error: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1050">
                <a:solidFill>
                  <a:schemeClr val="dk1"/>
                </a:solidFill>
                <a:highlight>
                  <a:srgbClr val="FFFFFF"/>
                </a:highlight>
              </a:rPr>
              <a:t>(MSE) is the mean of the squared errors.</a:t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1162900" y="2273075"/>
            <a:ext cx="1397100" cy="13815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3.16 </a:t>
            </a: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Mega Watt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3873450" y="2273063"/>
            <a:ext cx="1397100" cy="13815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r>
              <a:rPr lang="no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.78 </a:t>
            </a: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Mega Watt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727700" y="2273075"/>
            <a:ext cx="1397100" cy="13815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22</a:t>
            </a:r>
            <a:r>
              <a:rPr lang="no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.89 </a:t>
            </a:r>
            <a:r>
              <a:rPr lang="no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Mega Watt^2</a:t>
            </a:r>
            <a:endParaRPr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2962925" y="1017725"/>
            <a:ext cx="36954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latin typeface="Ubuntu"/>
                <a:ea typeface="Ubuntu"/>
                <a:cs typeface="Ubuntu"/>
                <a:sym typeface="Ubuntu"/>
              </a:rPr>
              <a:t>*  Fra 1.September 2017 - 17. Desember 2017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1" name="Shape 171"/>
          <p:cNvCxnSpPr/>
          <p:nvPr/>
        </p:nvCxnSpPr>
        <p:spPr>
          <a:xfrm>
            <a:off x="997350" y="4891725"/>
            <a:ext cx="7615500" cy="18600"/>
          </a:xfrm>
          <a:prstGeom prst="straightConnector1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72" name="Shape 172"/>
          <p:cNvSpPr txBox="1"/>
          <p:nvPr/>
        </p:nvSpPr>
        <p:spPr>
          <a:xfrm>
            <a:off x="1929475" y="4854000"/>
            <a:ext cx="61146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latin typeface="Ubuntu"/>
                <a:ea typeface="Ubuntu"/>
                <a:cs typeface="Ubuntu"/>
                <a:sym typeface="Ubuntu"/>
              </a:rPr>
              <a:t>*  Økende grad av straff for store utslag mellom prediskjon og registrert prediskjon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Visualisering av nøyaktigheten av dagens modell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type="ctrTitle"/>
          </p:nvPr>
        </p:nvSpPr>
        <p:spPr>
          <a:xfrm>
            <a:off x="311700" y="1757800"/>
            <a:ext cx="8520600" cy="10395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Nye modeller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257175" y="2834125"/>
            <a:ext cx="88041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Fokusert rund én vindpark - Ytre Vika</a:t>
            </a:r>
            <a:endParaRPr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767700" y="150775"/>
            <a:ext cx="7811100" cy="975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4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Oversikt</a:t>
            </a:r>
            <a:endParaRPr sz="4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06850" y="1126375"/>
            <a:ext cx="6098100" cy="370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Statistisk Oversikt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Dagens modell for prediksjon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Forbedrede modeller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lphaLcPeriod"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Lineær Regresjon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lphaLcPeriod"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Dense Neural Network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lphaLcPeriod"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Rekurrent</a:t>
            </a:r>
            <a:r>
              <a:rPr lang="no">
                <a:latin typeface="Ubuntu"/>
                <a:ea typeface="Ubuntu"/>
                <a:cs typeface="Ubuntu"/>
                <a:sym typeface="Ubuntu"/>
              </a:rPr>
              <a:t> Nevralt Nettverk (?)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Sammenligning av modellene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Organisering av samarbeidet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lphaLcPeriod"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Hva vi kan bidra med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lphaLcPeriod"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Hva vi ønsker å få ut av samarbeidet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AutoNum type="arabicPeriod"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Spørsmål og </a:t>
            </a:r>
            <a:r>
              <a:rPr lang="no">
                <a:latin typeface="Ubuntu"/>
                <a:ea typeface="Ubuntu"/>
                <a:cs typeface="Ubuntu"/>
                <a:sym typeface="Ubuntu"/>
              </a:rPr>
              <a:t>diskusjon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275" y="533300"/>
            <a:ext cx="1249300" cy="418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575" y="1738649"/>
            <a:ext cx="889700" cy="298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700" y="2541750"/>
            <a:ext cx="650099" cy="2179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Forslag til modeller</a:t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0" y="-90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type="ctrTitle"/>
          </p:nvPr>
        </p:nvSpPr>
        <p:spPr>
          <a:xfrm>
            <a:off x="311700" y="1757800"/>
            <a:ext cx="8520600" cy="10395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Sammenligning av modeller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Shape 197"/>
          <p:cNvSpPr txBox="1"/>
          <p:nvPr>
            <p:ph idx="1" type="subTitle"/>
          </p:nvPr>
        </p:nvSpPr>
        <p:spPr>
          <a:xfrm>
            <a:off x="257175" y="2834125"/>
            <a:ext cx="88041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Fokusert rund én vindpark - Ytre Vika</a:t>
            </a:r>
            <a:endParaRPr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Resultater av modeller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Oversikt over alle modeller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209" name="Shape 209"/>
          <p:cNvGraphicFramePr/>
          <p:nvPr/>
        </p:nvGraphicFramePr>
        <p:xfrm>
          <a:off x="454550" y="20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{B7C23B36-B896-4AC9-B04D-3BE769A7BEE4}</a:tableStyleId>
              </a:tblPr>
              <a:tblGrid>
                <a:gridCol w="2825750"/>
                <a:gridCol w="1128025"/>
                <a:gridCol w="1471300"/>
                <a:gridCol w="2516325"/>
              </a:tblGrid>
              <a:tr h="3657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Lineær Regresjon 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MAE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RMSE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MSE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8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Versjon 1.0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6.52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8.13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66.16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Versjon 2.0</a:t>
                      </a:r>
                      <a:endParaRPr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3.27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4.46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19.86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0" name="Shape 210"/>
          <p:cNvGraphicFramePr/>
          <p:nvPr/>
        </p:nvGraphicFramePr>
        <p:xfrm>
          <a:off x="454550" y="346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{B7C23B36-B896-4AC9-B04D-3BE769A7BEE4}</a:tableStyleId>
              </a:tblPr>
              <a:tblGrid>
                <a:gridCol w="2825750"/>
                <a:gridCol w="1128025"/>
                <a:gridCol w="1471300"/>
                <a:gridCol w="2516325"/>
              </a:tblGrid>
              <a:tr h="365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Dense Neural Networks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MAE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RMSE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MSE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28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Versjon 1.0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5.81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7.71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59.50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Versjon 2.0</a:t>
                      </a:r>
                      <a:endParaRPr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3.12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4.36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19.03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" name="Shape 211"/>
          <p:cNvGraphicFramePr/>
          <p:nvPr/>
        </p:nvGraphicFramePr>
        <p:xfrm>
          <a:off x="454550" y="1154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{B7C23B36-B896-4AC9-B04D-3BE769A7BEE4}</a:tableStyleId>
              </a:tblPr>
              <a:tblGrid>
                <a:gridCol w="2825750"/>
                <a:gridCol w="1128025"/>
                <a:gridCol w="1471300"/>
                <a:gridCol w="2516325"/>
              </a:tblGrid>
              <a:tr h="365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Dagens modell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MAE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RMSE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MSE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28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--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3.16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4.78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">
                          <a:latin typeface="Ubuntu"/>
                          <a:ea typeface="Ubuntu"/>
                          <a:cs typeface="Ubuntu"/>
                          <a:sym typeface="Ubuntu"/>
                        </a:rPr>
                        <a:t>22.89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type="ctrTitle"/>
          </p:nvPr>
        </p:nvSpPr>
        <p:spPr>
          <a:xfrm>
            <a:off x="311700" y="1757800"/>
            <a:ext cx="8520600" cy="10395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Beste modell (så langt!)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8" name="Shape 218"/>
          <p:cNvSpPr txBox="1"/>
          <p:nvPr>
            <p:ph idx="1" type="subTitle"/>
          </p:nvPr>
        </p:nvSpPr>
        <p:spPr>
          <a:xfrm>
            <a:off x="257175" y="2834125"/>
            <a:ext cx="88041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Fokusert rund én vindpark - Ytre Vika</a:t>
            </a:r>
            <a:endParaRPr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Dense Neural Network  Versjon 2.0 (beste modell)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50" y="1108425"/>
            <a:ext cx="8589149" cy="372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Dense Neural Network  Versjon 2.0 (beste modell)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1099500"/>
            <a:ext cx="8782049" cy="37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Dagens modell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73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Sammenligning av de to modellene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000" y="3288972"/>
            <a:ext cx="3998076" cy="173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51" y="3288975"/>
            <a:ext cx="3945175" cy="16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1135413" y="2262150"/>
            <a:ext cx="734700" cy="7518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3.16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2111788" y="2262150"/>
            <a:ext cx="734700" cy="7518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4.78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3088175" y="2228850"/>
            <a:ext cx="807000" cy="78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22</a:t>
            </a: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.89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5556300" y="2331325"/>
            <a:ext cx="734700" cy="7518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3.12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6532675" y="2331325"/>
            <a:ext cx="734700" cy="7518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.36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7509050" y="2298025"/>
            <a:ext cx="807000" cy="7851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19</a:t>
            </a: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.03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75" y="239700"/>
            <a:ext cx="8529250" cy="47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840600" y="-51600"/>
            <a:ext cx="1939200" cy="13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fra perioden 1.September </a:t>
            </a:r>
            <a:endParaRPr sz="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til 17. Desember 2017</a:t>
            </a:r>
            <a:endParaRPr sz="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(Ytre Vika Vindpark)</a:t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6685800" y="3887675"/>
            <a:ext cx="1939200" cy="13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*  758 tilfeldige timer  (testdata)</a:t>
            </a:r>
            <a:br>
              <a:rPr lang="no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no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(30% totalen) </a:t>
            </a:r>
            <a:br>
              <a:rPr lang="no" sz="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0" y="0"/>
            <a:ext cx="9182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type="ctrTitle"/>
          </p:nvPr>
        </p:nvSpPr>
        <p:spPr>
          <a:xfrm>
            <a:off x="311700" y="1757800"/>
            <a:ext cx="8520600" cy="10395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Statistisk Analyse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57175" y="2834125"/>
            <a:ext cx="88041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Fokusert rund én vindpark - Ytre Vika</a:t>
            </a:r>
            <a:endParaRPr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75" y="331275"/>
            <a:ext cx="8516700" cy="46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926050" y="523375"/>
            <a:ext cx="1230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>
                <a:latin typeface="Ubuntu"/>
                <a:ea typeface="Ubuntu"/>
                <a:cs typeface="Ubuntu"/>
                <a:sym typeface="Ubuntu"/>
              </a:rPr>
              <a:t>*  Alle data fra perioden 1.September til 17. Desember 2017</a:t>
            </a:r>
            <a:endParaRPr sz="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>
                <a:latin typeface="Ubuntu"/>
                <a:ea typeface="Ubuntu"/>
                <a:cs typeface="Ubuntu"/>
                <a:sym typeface="Ubuntu"/>
              </a:rPr>
              <a:t>(Ytre Vika Vindpark)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Sammenligning av de to modellene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869088" y="1646275"/>
            <a:ext cx="734700" cy="7518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3.16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845463" y="1646275"/>
            <a:ext cx="734700" cy="7518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4.78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2821850" y="1612975"/>
            <a:ext cx="807000" cy="7851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22.89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5556300" y="1646275"/>
            <a:ext cx="734700" cy="7518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3.12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6532675" y="1646275"/>
            <a:ext cx="734700" cy="7518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4.36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509050" y="1612975"/>
            <a:ext cx="807000" cy="7851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19.03 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600" y="2592437"/>
            <a:ext cx="4340749" cy="24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75" y="2662112"/>
            <a:ext cx="4226024" cy="229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0" y="0"/>
            <a:ext cx="9144000" cy="5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>
            <p:ph type="ctrTitle"/>
          </p:nvPr>
        </p:nvSpPr>
        <p:spPr>
          <a:xfrm>
            <a:off x="311700" y="1757800"/>
            <a:ext cx="8520600" cy="10395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Samarbeidet fremover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3" name="Shape 283"/>
          <p:cNvSpPr txBox="1"/>
          <p:nvPr>
            <p:ph idx="1" type="subTitle"/>
          </p:nvPr>
        </p:nvSpPr>
        <p:spPr>
          <a:xfrm>
            <a:off x="257175" y="2834125"/>
            <a:ext cx="88041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Tanker og forslag</a:t>
            </a:r>
            <a:endParaRPr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Resulater av modeller</a:t>
            </a:r>
            <a:endParaRPr/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>
            <p:ph type="ctrTitle"/>
          </p:nvPr>
        </p:nvSpPr>
        <p:spPr>
          <a:xfrm>
            <a:off x="311700" y="1757800"/>
            <a:ext cx="8520600" cy="10395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Spørsmål og diskusjon 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" name="Shape 296"/>
          <p:cNvSpPr txBox="1"/>
          <p:nvPr>
            <p:ph idx="1" type="subTitle"/>
          </p:nvPr>
        </p:nvSpPr>
        <p:spPr>
          <a:xfrm>
            <a:off x="257175" y="2834125"/>
            <a:ext cx="88041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….</a:t>
            </a:r>
            <a:endParaRPr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Resulater av modeller</a:t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Resultater</a:t>
            </a:r>
            <a:r>
              <a:rPr lang="no">
                <a:latin typeface="Ubuntu"/>
                <a:ea typeface="Ubuntu"/>
                <a:cs typeface="Ubuntu"/>
                <a:sym typeface="Ubuntu"/>
              </a:rPr>
              <a:t> av modeller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>
            <p:ph type="ctrTitle"/>
          </p:nvPr>
        </p:nvSpPr>
        <p:spPr>
          <a:xfrm>
            <a:off x="311700" y="1757800"/>
            <a:ext cx="8520600" cy="1039500"/>
          </a:xfrm>
          <a:prstGeom prst="rect">
            <a:avLst/>
          </a:prstGeom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Takk for oss!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" name="Shape 315"/>
          <p:cNvSpPr txBox="1"/>
          <p:nvPr>
            <p:ph idx="1" type="subTitle"/>
          </p:nvPr>
        </p:nvSpPr>
        <p:spPr>
          <a:xfrm>
            <a:off x="257175" y="2834125"/>
            <a:ext cx="88041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….</a:t>
            </a:r>
            <a:endParaRPr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Statistisk Analyse av produksjonen (Ytre Vika)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75" y="1427375"/>
            <a:ext cx="4381450" cy="29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400" y="1392325"/>
            <a:ext cx="4486600" cy="29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Visualisering av produksjonen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75" y="1179650"/>
            <a:ext cx="8839197" cy="3644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Produksjon og vindhastighet i vindparken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63" y="1152475"/>
            <a:ext cx="7646876" cy="37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Vindretning ser ut til å påvirke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50" y="1017725"/>
            <a:ext cx="7584495" cy="40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Temperatur ser ut til å påvirke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825" y="1017725"/>
            <a:ext cx="7619299" cy="40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>
                <a:latin typeface="Ubuntu"/>
                <a:ea typeface="Ubuntu"/>
                <a:cs typeface="Ubuntu"/>
                <a:sym typeface="Ubuntu"/>
              </a:rPr>
              <a:t>Trykk ser ut til å påvirke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75" y="1017725"/>
            <a:ext cx="7651029" cy="40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